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76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1F3DB-D541-423A-AF2A-A366AF002212}" type="datetimeFigureOut">
              <a:rPr lang="es-MX" smtClean="0"/>
              <a:pPr/>
              <a:t>29/08/2012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8EDF2-9FB7-4530-ADED-2F543F45D25B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1F3DB-D541-423A-AF2A-A366AF002212}" type="datetimeFigureOut">
              <a:rPr lang="es-MX" smtClean="0"/>
              <a:pPr/>
              <a:t>29/08/2012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8EDF2-9FB7-4530-ADED-2F543F45D25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1F3DB-D541-423A-AF2A-A366AF002212}" type="datetimeFigureOut">
              <a:rPr lang="es-MX" smtClean="0"/>
              <a:pPr/>
              <a:t>29/08/2012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8EDF2-9FB7-4530-ADED-2F543F45D25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1F3DB-D541-423A-AF2A-A366AF002212}" type="datetimeFigureOut">
              <a:rPr lang="es-MX" smtClean="0"/>
              <a:pPr/>
              <a:t>29/08/2012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8EDF2-9FB7-4530-ADED-2F543F45D25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1F3DB-D541-423A-AF2A-A366AF002212}" type="datetimeFigureOut">
              <a:rPr lang="es-MX" smtClean="0"/>
              <a:pPr/>
              <a:t>29/08/2012</a:t>
            </a:fld>
            <a:endParaRPr lang="es-MX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8EDF2-9FB7-4530-ADED-2F543F45D25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1F3DB-D541-423A-AF2A-A366AF002212}" type="datetimeFigureOut">
              <a:rPr lang="es-MX" smtClean="0"/>
              <a:pPr/>
              <a:t>29/08/2012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8EDF2-9FB7-4530-ADED-2F543F45D25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1F3DB-D541-423A-AF2A-A366AF002212}" type="datetimeFigureOut">
              <a:rPr lang="es-MX" smtClean="0"/>
              <a:pPr/>
              <a:t>29/08/2012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8EDF2-9FB7-4530-ADED-2F543F45D25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1F3DB-D541-423A-AF2A-A366AF002212}" type="datetimeFigureOut">
              <a:rPr lang="es-MX" smtClean="0"/>
              <a:pPr/>
              <a:t>29/08/2012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8EDF2-9FB7-4530-ADED-2F543F45D25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1F3DB-D541-423A-AF2A-A366AF002212}" type="datetimeFigureOut">
              <a:rPr lang="es-MX" smtClean="0"/>
              <a:pPr/>
              <a:t>29/08/2012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8EDF2-9FB7-4530-ADED-2F543F45D25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1F3DB-D541-423A-AF2A-A366AF002212}" type="datetimeFigureOut">
              <a:rPr lang="es-MX" smtClean="0"/>
              <a:pPr/>
              <a:t>29/08/2012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8EDF2-9FB7-4530-ADED-2F543F45D25B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1F3DB-D541-423A-AF2A-A366AF002212}" type="datetimeFigureOut">
              <a:rPr lang="es-MX" smtClean="0"/>
              <a:pPr/>
              <a:t>29/08/2012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8EDF2-9FB7-4530-ADED-2F543F45D25B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1A1F3DB-D541-423A-AF2A-A366AF002212}" type="datetimeFigureOut">
              <a:rPr lang="es-MX" smtClean="0"/>
              <a:pPr/>
              <a:t>29/08/2012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1F18EDF2-9FB7-4530-ADED-2F543F45D25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4800" dirty="0" smtClean="0"/>
              <a:t>DISPOSITIVOS DE E/S Ó I/O</a:t>
            </a:r>
            <a:endParaRPr lang="es-MX" sz="4800" dirty="0"/>
          </a:p>
        </p:txBody>
      </p:sp>
    </p:spTree>
    <p:extLst>
      <p:ext uri="{BB962C8B-B14F-4D97-AF65-F5344CB8AC3E}">
        <p14:creationId xmlns:p14="http://schemas.microsoft.com/office/powerpoint/2010/main" xmlns="" val="30936821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Entrada/salida (mixtos</a:t>
            </a:r>
            <a:r>
              <a:rPr lang="es-ES" dirty="0" smtClean="0"/>
              <a:t>)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s-ES" dirty="0"/>
              <a:t>Unidades de almacenamiento</a:t>
            </a:r>
          </a:p>
          <a:p>
            <a:pPr lvl="1"/>
            <a:r>
              <a:rPr lang="es-ES" dirty="0"/>
              <a:t>CD</a:t>
            </a:r>
          </a:p>
          <a:p>
            <a:pPr lvl="1"/>
            <a:r>
              <a:rPr lang="es-ES" dirty="0"/>
              <a:t>DVD</a:t>
            </a:r>
          </a:p>
          <a:p>
            <a:pPr lvl="1"/>
            <a:r>
              <a:rPr lang="es-ES" dirty="0"/>
              <a:t>Módem</a:t>
            </a:r>
          </a:p>
          <a:p>
            <a:pPr lvl="1"/>
            <a:r>
              <a:rPr lang="es-ES" dirty="0"/>
              <a:t>Memory cards</a:t>
            </a:r>
          </a:p>
          <a:p>
            <a:pPr lvl="1"/>
            <a:r>
              <a:rPr lang="es-ES" dirty="0"/>
              <a:t>USB</a:t>
            </a:r>
          </a:p>
          <a:p>
            <a:pPr lvl="1"/>
            <a:r>
              <a:rPr lang="es-ES" dirty="0"/>
              <a:t>Router</a:t>
            </a:r>
          </a:p>
          <a:p>
            <a:pPr lvl="1"/>
            <a:r>
              <a:rPr lang="es-ES" dirty="0"/>
              <a:t>Pantalla táctil</a:t>
            </a:r>
          </a:p>
          <a:p>
            <a:pPr lvl="1"/>
            <a:r>
              <a:rPr lang="es-ES" dirty="0"/>
              <a:t>Dispositivos hápticos</a:t>
            </a:r>
          </a:p>
          <a:p>
            <a:pPr marL="0" indent="0">
              <a:buNone/>
            </a:pPr>
            <a:endParaRPr lang="es-MX" dirty="0"/>
          </a:p>
        </p:txBody>
      </p:sp>
      <p:pic>
        <p:nvPicPr>
          <p:cNvPr id="4098" name="Picture 2" descr="http://t0.gstatic.com/images?q=tbn:ANd9GcSVMsbWe06JQa-HUAaghuXV2PzrqtV4bAzr02_JGeQQKVvPaRr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40152" y="1700808"/>
            <a:ext cx="2714625" cy="168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t3.gstatic.com/images?q=tbn:ANd9GcSbipc7WcnrsOBOyZf2eHBLJG2cq_ZycvOXi5jqrWX3bJu_IBa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68144" y="4221088"/>
            <a:ext cx="2743200" cy="1666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://t3.gstatic.com/images?q=tbn:ANd9GcQOrlDWvtBetE1NYssxTd8HoA-se_9TuTD2_E2s_w3-ry0BMYw7s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916832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109" name="Picture 1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03847" y="4221088"/>
            <a:ext cx="2409825" cy="18954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2" descr="http://t0.gstatic.com/images?q=tbn:ANd9GcSVMsbWe06JQa-HUAaghuXV2PzrqtV4bAzr02_JGeQQKVvPaRr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24170" y="1700808"/>
            <a:ext cx="2714625" cy="16859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http://t3.gstatic.com/images?q=tbn:ANd9GcSbipc7WcnrsOBOyZf2eHBLJG2cq_ZycvOXi5jqrWX3bJu_IBa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52162" y="4221088"/>
            <a:ext cx="2743200" cy="166687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6" descr="http://t3.gstatic.com/images?q=tbn:ANd9GcQOrlDWvtBetE1NYssxTd8HoA-se_9TuTD2_E2s_w3-ry0BMYw7s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99834" y="1916832"/>
            <a:ext cx="2466975" cy="18478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616384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MX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628800"/>
            <a:ext cx="3497774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63415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¿Qué es un dispositivo de E/S?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es-ES" dirty="0" smtClean="0"/>
          </a:p>
          <a:p>
            <a:pPr algn="just"/>
            <a:r>
              <a:rPr lang="es-ES" dirty="0" smtClean="0"/>
              <a:t>Es </a:t>
            </a:r>
            <a:r>
              <a:rPr lang="es-ES" dirty="0"/>
              <a:t>la colección de interfaces que usan las distintas unidades funcionales </a:t>
            </a:r>
            <a:r>
              <a:rPr lang="es-ES" dirty="0" smtClean="0"/>
              <a:t>de </a:t>
            </a:r>
            <a:r>
              <a:rPr lang="es-ES" dirty="0"/>
              <a:t>un sistema de procesamiento de información para comunicarse unas con </a:t>
            </a:r>
            <a:r>
              <a:rPr lang="es-ES" dirty="0" smtClean="0"/>
              <a:t>otras.</a:t>
            </a:r>
          </a:p>
          <a:p>
            <a:pPr algn="just"/>
            <a:endParaRPr lang="es-ES" dirty="0"/>
          </a:p>
          <a:p>
            <a:pPr algn="just"/>
            <a:r>
              <a:rPr lang="es-ES" dirty="0"/>
              <a:t>Las entradas son las señales recibidas por la unidad, mientras que las salidas son las señales enviadas por ésta</a:t>
            </a:r>
            <a:r>
              <a:rPr lang="es-ES" dirty="0" smtClean="0"/>
              <a:t>.</a:t>
            </a:r>
          </a:p>
          <a:p>
            <a:pPr algn="just"/>
            <a:endParaRPr lang="es-ES" dirty="0"/>
          </a:p>
          <a:p>
            <a:pPr marL="0" indent="0" algn="just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3340281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pPr marL="0" indent="0" algn="just">
              <a:buNone/>
            </a:pPr>
            <a:endParaRPr lang="es-ES" dirty="0" smtClean="0"/>
          </a:p>
          <a:p>
            <a:pPr marL="0" indent="0" algn="just">
              <a:buNone/>
            </a:pPr>
            <a:r>
              <a:rPr lang="es-ES" dirty="0" smtClean="0"/>
              <a:t>En </a:t>
            </a:r>
            <a:r>
              <a:rPr lang="es-ES" dirty="0"/>
              <a:t>arquitectura de computadoras, a la combinación de una unidad central de procesamiento (CPU) y memoria principal (aquélla que la CPU puede escribir o leer directamente mediante instrucciones individuales) se la considera el corazón de la computadora y cualquier movimiento de información desde o hacia ese conjunto se lo considera entrada/salida. La CPU y su circuitería complementaria proveen métodos de entrada/salida que se usan en programación de bajo nivel para la implementación de controladores de dispositivos.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4006477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>
              <a:buNone/>
            </a:pPr>
            <a:endParaRPr lang="es-MX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476671"/>
            <a:ext cx="8219256" cy="56865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7776361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 smtClean="0"/>
          </a:p>
          <a:p>
            <a:pPr algn="just"/>
            <a:r>
              <a:rPr lang="es-ES" dirty="0" smtClean="0"/>
              <a:t>Los </a:t>
            </a:r>
            <a:r>
              <a:rPr lang="es-ES" dirty="0"/>
              <a:t>dispositivos de E/S están formados por una parte mecánica y una parte electrónica, esta última se denomina controlador de </a:t>
            </a:r>
            <a:r>
              <a:rPr lang="es-ES" dirty="0" smtClean="0"/>
              <a:t>dispositivo.</a:t>
            </a:r>
            <a:endParaRPr lang="es-ES" dirty="0"/>
          </a:p>
          <a:p>
            <a:endParaRPr lang="es-ES" dirty="0" smtClean="0"/>
          </a:p>
          <a:p>
            <a:pPr algn="just"/>
            <a:r>
              <a:rPr lang="es-ES" dirty="0" smtClean="0"/>
              <a:t>Por </a:t>
            </a:r>
            <a:r>
              <a:rPr lang="es-ES" dirty="0"/>
              <a:t>ejemplo el controlador de un disco duro convierte el flujo de bits recibido a los bloques necesarios para la operación a realizar.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934895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" dirty="0"/>
              <a:t>Entre cada </a:t>
            </a:r>
            <a:r>
              <a:rPr lang="es-ES" dirty="0" smtClean="0"/>
              <a:t>categoría </a:t>
            </a:r>
            <a:r>
              <a:rPr lang="es-ES" dirty="0"/>
              <a:t>y dispositivo, hay grandes diferencias</a:t>
            </a:r>
            <a:r>
              <a:rPr lang="es-ES" dirty="0" smtClean="0"/>
              <a:t>:</a:t>
            </a:r>
            <a:endParaRPr lang="es-ES" baseline="30000" dirty="0" smtClean="0"/>
          </a:p>
          <a:p>
            <a:pPr marL="0" indent="0" algn="just">
              <a:buNone/>
            </a:pPr>
            <a:endParaRPr lang="es-ES" dirty="0"/>
          </a:p>
          <a:p>
            <a:pPr algn="just"/>
            <a:r>
              <a:rPr lang="es-ES" b="1" dirty="0"/>
              <a:t>Velocidad de transferencia de datos:</a:t>
            </a:r>
            <a:r>
              <a:rPr lang="es-ES" dirty="0"/>
              <a:t> varios órdenes de magnitud para transferir los datos, según las necesidades de cada dispositivo</a:t>
            </a:r>
          </a:p>
          <a:p>
            <a:pPr algn="just"/>
            <a:r>
              <a:rPr lang="es-ES" b="1" dirty="0"/>
              <a:t>Aplicación:</a:t>
            </a:r>
            <a:r>
              <a:rPr lang="es-ES" dirty="0"/>
              <a:t> la funcionalidad para la que esta diseñado un dispositivo tiene influencia sobre el software por ende lo tendrá sobre el sistema operativo.</a:t>
            </a:r>
          </a:p>
          <a:p>
            <a:pPr algn="just"/>
            <a:r>
              <a:rPr lang="es-ES" b="1" dirty="0"/>
              <a:t>Complejidad de control:</a:t>
            </a:r>
            <a:r>
              <a:rPr lang="es-ES" dirty="0"/>
              <a:t> cada dispositivo tiene una complejidad asociada, no es lo mismo controlar un ratón que gestionar un disco duro.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4870117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" b="1" dirty="0"/>
              <a:t>Unidad de transferencia:</a:t>
            </a:r>
            <a:r>
              <a:rPr lang="es-ES" dirty="0"/>
              <a:t> datos transferidos como un flujo de bytes/caracteres o en bloques de tamaño </a:t>
            </a:r>
            <a:r>
              <a:rPr lang="es-ES" dirty="0" smtClean="0"/>
              <a:t>fijo</a:t>
            </a:r>
          </a:p>
          <a:p>
            <a:pPr marL="0" indent="0" algn="just">
              <a:buNone/>
            </a:pPr>
            <a:endParaRPr lang="es-ES" dirty="0"/>
          </a:p>
          <a:p>
            <a:pPr algn="just"/>
            <a:r>
              <a:rPr lang="es-ES" b="1" dirty="0"/>
              <a:t>Representación de datos:</a:t>
            </a:r>
            <a:r>
              <a:rPr lang="es-ES" dirty="0"/>
              <a:t> cada dispositivo puede usar su propia codificación de </a:t>
            </a:r>
            <a:r>
              <a:rPr lang="es-ES" dirty="0" smtClean="0"/>
              <a:t>datos</a:t>
            </a:r>
          </a:p>
          <a:p>
            <a:pPr marL="0" indent="0" algn="just">
              <a:buNone/>
            </a:pPr>
            <a:endParaRPr lang="es-ES" dirty="0"/>
          </a:p>
          <a:p>
            <a:pPr algn="just"/>
            <a:r>
              <a:rPr lang="es-ES" b="1" dirty="0"/>
              <a:t>Condiciones de error:</a:t>
            </a:r>
            <a:r>
              <a:rPr lang="es-ES" dirty="0"/>
              <a:t> el porqué del error, su manera de notificarlo así como sus consecuencias difiere ampliamente entre los dispositivos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3872718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Dispositivos de entrada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s-ES" sz="2400" dirty="0" smtClean="0"/>
              <a:t>Teclado</a:t>
            </a:r>
            <a:endParaRPr lang="es-ES" sz="2400" dirty="0"/>
          </a:p>
          <a:p>
            <a:pPr lvl="1"/>
            <a:r>
              <a:rPr lang="es-ES" sz="2400" dirty="0"/>
              <a:t>Ratón</a:t>
            </a:r>
          </a:p>
          <a:p>
            <a:pPr lvl="1"/>
            <a:r>
              <a:rPr lang="es-ES" sz="2400" dirty="0" smtClean="0"/>
              <a:t>Joystick</a:t>
            </a:r>
            <a:endParaRPr lang="es-ES" sz="2400" dirty="0"/>
          </a:p>
          <a:p>
            <a:pPr lvl="1"/>
            <a:r>
              <a:rPr lang="es-ES" sz="2400" dirty="0"/>
              <a:t>Lápiz óptico</a:t>
            </a:r>
          </a:p>
          <a:p>
            <a:pPr lvl="1"/>
            <a:r>
              <a:rPr lang="es-ES" sz="2400" dirty="0"/>
              <a:t>Micrófono</a:t>
            </a:r>
          </a:p>
          <a:p>
            <a:pPr lvl="1"/>
            <a:r>
              <a:rPr lang="es-ES" sz="2400" dirty="0"/>
              <a:t>Webcam</a:t>
            </a:r>
          </a:p>
          <a:p>
            <a:pPr lvl="1"/>
            <a:r>
              <a:rPr lang="es-ES" sz="2400" dirty="0"/>
              <a:t>Escáner</a:t>
            </a:r>
          </a:p>
          <a:p>
            <a:pPr lvl="1"/>
            <a:r>
              <a:rPr lang="es-ES" sz="2400" dirty="0"/>
              <a:t>Escáner de código de barras</a:t>
            </a:r>
          </a:p>
          <a:p>
            <a:pPr marL="0" indent="0">
              <a:buNone/>
            </a:pPr>
            <a:endParaRPr lang="es-MX" dirty="0"/>
          </a:p>
        </p:txBody>
      </p:sp>
      <p:pic>
        <p:nvPicPr>
          <p:cNvPr id="4" name="Picture 2" descr="http://www.monografias.com/trabajos33/dispositivos/Image725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72737" y="1700808"/>
            <a:ext cx="1951580" cy="12961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http://1.bp.blogspot.com/-BRLMh33bYrA/TekmITNU-TI/AAAAAAAAAEc/1WZ1UG08QUQ/s1600/webCam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98969" y="4226734"/>
            <a:ext cx="2099115" cy="151216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2.bp.blogspot.com/---kbQWZqeAs/T3MZXoGuchI/AAAAAAAAAHI/zIcM4TlXsSQ/s1600/raton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3608" y="5090830"/>
            <a:ext cx="1963316" cy="12961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tecnoavances.blogspot.es/img/entrada3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06924" y="1484784"/>
            <a:ext cx="1343098" cy="266429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www.diprotec.cl/productos/lectores/meson/MK3580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61517" y="3866694"/>
            <a:ext cx="1872208" cy="18722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http://www.zigbe.net/wp-content/uploads/2010/12/ZigbeeTablet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26054" y="1484784"/>
            <a:ext cx="1608113" cy="17245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6067094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Dispositivos de salida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s-ES" sz="2400" dirty="0" smtClean="0"/>
          </a:p>
          <a:p>
            <a:pPr lvl="1"/>
            <a:r>
              <a:rPr lang="es-ES" sz="2400" dirty="0" smtClean="0"/>
              <a:t>Monitor</a:t>
            </a:r>
            <a:endParaRPr lang="es-ES" sz="2400" dirty="0"/>
          </a:p>
          <a:p>
            <a:pPr lvl="1"/>
            <a:r>
              <a:rPr lang="es-ES" sz="2400" dirty="0"/>
              <a:t>Altavoz</a:t>
            </a:r>
          </a:p>
          <a:p>
            <a:pPr lvl="1"/>
            <a:r>
              <a:rPr lang="es-ES" sz="2400" dirty="0"/>
              <a:t>Auriculares</a:t>
            </a:r>
          </a:p>
          <a:p>
            <a:pPr lvl="1"/>
            <a:r>
              <a:rPr lang="es-ES" sz="2400" dirty="0"/>
              <a:t>Impresora</a:t>
            </a:r>
          </a:p>
          <a:p>
            <a:pPr lvl="1"/>
            <a:r>
              <a:rPr lang="es-ES" sz="2400" dirty="0"/>
              <a:t>Plotter</a:t>
            </a:r>
          </a:p>
          <a:p>
            <a:pPr lvl="1"/>
            <a:r>
              <a:rPr lang="es-ES" sz="2400" dirty="0"/>
              <a:t>Proyector</a:t>
            </a:r>
          </a:p>
          <a:p>
            <a:pPr marL="0" indent="0">
              <a:buNone/>
            </a:pPr>
            <a:endParaRPr lang="es-MX" dirty="0"/>
          </a:p>
        </p:txBody>
      </p:sp>
      <p:pic>
        <p:nvPicPr>
          <p:cNvPr id="2054" name="Picture 6" descr="http://t2.gstatic.com/images?q=tbn:ANd9GcSek4o4X2NPGNJldtSzY8VyETQXmonDGrqsGLRgqyLjNi5q_Dq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72200" y="1480727"/>
            <a:ext cx="2143125" cy="21336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://t1.gstatic.com/images?q=tbn:ANd9GcSUXg3_EOILg026yF7s3_zW5Y0FpaGgW3IIn3Y2SVXtXG1zVDDEgQ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81725" y="4221087"/>
            <a:ext cx="2133600" cy="214312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http://t2.gstatic.com/images?q=tbn:ANd9GcRXg21vJxxy4xeiV16oW_HsRq-Zp35aYz-PjzQtSOWBur3EfYnGk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99376" y="4221088"/>
            <a:ext cx="2276475" cy="214312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http://t3.gstatic.com/images?q=tbn:ANd9GcQfT2p9xPJSsiuUch98vvdECdI2sHZGw_-lciSBWrU0CEUqO6AofQ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99376" y="1472035"/>
            <a:ext cx="2266950" cy="21336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016575898"/>
      </p:ext>
    </p:extLst>
  </p:cSld>
  <p:clrMapOvr>
    <a:masterClrMapping/>
  </p:clrMapOvr>
</p:sld>
</file>

<file path=ppt/theme/theme1.xml><?xml version="1.0" encoding="utf-8"?>
<a:theme xmlns:a="http://schemas.openxmlformats.org/drawingml/2006/main" name="Paja">
  <a:themeElements>
    <a:clrScheme name="Paja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ja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75</TotalTime>
  <Words>363</Words>
  <Application>Microsoft Office PowerPoint</Application>
  <PresentationFormat>Presentación en pantalla (4:3)</PresentationFormat>
  <Paragraphs>49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Paja</vt:lpstr>
      <vt:lpstr>DISPOSITIVOS DE E/S Ó I/O</vt:lpstr>
      <vt:lpstr>¿Qué es un dispositivo de E/S?</vt:lpstr>
      <vt:lpstr>Diapositiva 3</vt:lpstr>
      <vt:lpstr>Diapositiva 4</vt:lpstr>
      <vt:lpstr>Diapositiva 5</vt:lpstr>
      <vt:lpstr>Diapositiva 6</vt:lpstr>
      <vt:lpstr>Diapositiva 7</vt:lpstr>
      <vt:lpstr>Dispositivos de entrada</vt:lpstr>
      <vt:lpstr>Dispositivos de salida</vt:lpstr>
      <vt:lpstr>Entrada/salida (mixtos)</vt:lpstr>
      <vt:lpstr>Diapositiva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DISPOSITIVOS DE E/S Ó I/O</dc:title>
  <dc:creator>Usuario</dc:creator>
  <cp:lastModifiedBy>lucio</cp:lastModifiedBy>
  <cp:revision>6</cp:revision>
  <dcterms:created xsi:type="dcterms:W3CDTF">2012-08-22T21:52:18Z</dcterms:created>
  <dcterms:modified xsi:type="dcterms:W3CDTF">2012-08-29T14:21:37Z</dcterms:modified>
</cp:coreProperties>
</file>