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00"/>
    <a:srgbClr val="FF0066"/>
    <a:srgbClr val="006699"/>
    <a:srgbClr val="008080"/>
    <a:srgbClr val="800080"/>
    <a:srgbClr val="99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CB1F9-38E1-4B1A-A677-BDA770B643F8}" type="datetimeFigureOut">
              <a:rPr lang="es-ES" smtClean="0"/>
              <a:pPr/>
              <a:t>29/08/2010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2AC5C-9391-4393-BA40-0299B263D7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117180" y="51289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0066"/>
                </a:solidFill>
                <a:latin typeface="Bauhaus 93" pitchFamily="82" charset="0"/>
              </a:rPr>
              <a:t>M</a:t>
            </a:r>
            <a:r>
              <a:rPr lang="es-ES" sz="4000" dirty="0" smtClean="0">
                <a:latin typeface="Bauhaus 93" pitchFamily="82" charset="0"/>
              </a:rPr>
              <a:t>S-</a:t>
            </a:r>
            <a:r>
              <a:rPr lang="es-ES" sz="4000" dirty="0" smtClean="0">
                <a:solidFill>
                  <a:srgbClr val="92D050"/>
                </a:solidFill>
                <a:latin typeface="Bauhaus 93" pitchFamily="82" charset="0"/>
              </a:rPr>
              <a:t>D</a:t>
            </a:r>
            <a:r>
              <a:rPr lang="es-ES" sz="4000" dirty="0" smtClean="0">
                <a:solidFill>
                  <a:srgbClr val="FF6600"/>
                </a:solidFill>
                <a:latin typeface="Bauhaus 93" pitchFamily="82" charset="0"/>
              </a:rPr>
              <a:t>O</a:t>
            </a:r>
            <a:r>
              <a:rPr lang="es-ES" sz="4000" dirty="0" smtClean="0">
                <a:solidFill>
                  <a:srgbClr val="006699"/>
                </a:solidFill>
                <a:latin typeface="Bauhaus 93" pitchFamily="82" charset="0"/>
              </a:rPr>
              <a:t>S</a:t>
            </a:r>
            <a:endParaRPr lang="es-ES" sz="4000" dirty="0">
              <a:solidFill>
                <a:srgbClr val="006699"/>
              </a:solidFill>
              <a:latin typeface="Bauhaus 93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1916832"/>
            <a:ext cx="3672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ES" dirty="0" smtClean="0">
                <a:latin typeface="Century Gothic" pitchFamily="34" charset="0"/>
              </a:rPr>
              <a:t>  </a:t>
            </a:r>
            <a:r>
              <a:rPr lang="es-ES" b="1" dirty="0" smtClean="0">
                <a:solidFill>
                  <a:srgbClr val="993366"/>
                </a:solidFill>
                <a:latin typeface="Century Gothic" pitchFamily="34" charset="0"/>
              </a:rPr>
              <a:t>Microsoft </a:t>
            </a:r>
            <a:r>
              <a:rPr lang="es-ES" b="1" dirty="0" smtClean="0">
                <a:solidFill>
                  <a:srgbClr val="993366"/>
                </a:solidFill>
                <a:latin typeface="Century Gothic" pitchFamily="34" charset="0"/>
              </a:rPr>
              <a:t>Disk </a:t>
            </a:r>
            <a:r>
              <a:rPr lang="es-ES" b="1" dirty="0" err="1" smtClean="0">
                <a:solidFill>
                  <a:srgbClr val="993366"/>
                </a:solidFill>
                <a:latin typeface="Century Gothic" pitchFamily="34" charset="0"/>
              </a:rPr>
              <a:t>Operating</a:t>
            </a:r>
            <a:r>
              <a:rPr lang="es-ES" b="1" dirty="0" smtClean="0">
                <a:solidFill>
                  <a:srgbClr val="993366"/>
                </a:solidFill>
                <a:latin typeface="Century Gothic" pitchFamily="34" charset="0"/>
              </a:rPr>
              <a:t> </a:t>
            </a:r>
            <a:r>
              <a:rPr lang="es-ES" b="1" dirty="0" smtClean="0">
                <a:solidFill>
                  <a:srgbClr val="993366"/>
                </a:solidFill>
                <a:latin typeface="Century Gothic" pitchFamily="34" charset="0"/>
              </a:rPr>
              <a:t>      </a:t>
            </a:r>
            <a:r>
              <a:rPr lang="es-ES" b="1" dirty="0" err="1" smtClean="0">
                <a:solidFill>
                  <a:srgbClr val="993366"/>
                </a:solidFill>
                <a:latin typeface="Century Gothic" pitchFamily="34" charset="0"/>
              </a:rPr>
              <a:t>System</a:t>
            </a:r>
            <a:r>
              <a:rPr lang="es-ES" b="1" dirty="0" smtClean="0">
                <a:solidFill>
                  <a:srgbClr val="993366"/>
                </a:solidFill>
                <a:latin typeface="Century Gothic" pitchFamily="34" charset="0"/>
              </a:rPr>
              <a:t>  </a:t>
            </a:r>
          </a:p>
          <a:p>
            <a:pPr>
              <a:buFont typeface="Wingdings" pitchFamily="2" charset="2"/>
              <a:buChar char="§"/>
            </a:pPr>
            <a:endParaRPr lang="es-ES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dirty="0" smtClean="0">
                <a:latin typeface="Century Gothic" pitchFamily="34" charset="0"/>
              </a:rPr>
              <a:t>  </a:t>
            </a:r>
            <a:r>
              <a:rPr lang="es-ES" b="1" dirty="0" smtClean="0">
                <a:solidFill>
                  <a:srgbClr val="993366"/>
                </a:solidFill>
                <a:latin typeface="Century Gothic" pitchFamily="34" charset="0"/>
              </a:rPr>
              <a:t>Sistema </a:t>
            </a:r>
            <a:r>
              <a:rPr lang="es-ES" b="1" dirty="0" smtClean="0">
                <a:solidFill>
                  <a:srgbClr val="993366"/>
                </a:solidFill>
                <a:latin typeface="Century Gothic" pitchFamily="34" charset="0"/>
              </a:rPr>
              <a:t>Operativo de Disco de Microsoft)</a:t>
            </a:r>
            <a:endParaRPr lang="es-ES" b="1" dirty="0">
              <a:solidFill>
                <a:srgbClr val="993366"/>
              </a:solidFill>
              <a:latin typeface="Century Gothic" pitchFamily="34" charset="0"/>
            </a:endParaRPr>
          </a:p>
        </p:txBody>
      </p:sp>
      <p:pic>
        <p:nvPicPr>
          <p:cNvPr id="11266" name="Picture 2" descr="http://4.bp.blogspot.com/_qKSVDDNOTw8/Sd1U1ylB0-I/AAAAAAAABmA/Bb4SoELBoc8/s400/ms-dos_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548680"/>
            <a:ext cx="3920480" cy="45155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1052736"/>
            <a:ext cx="4392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itchFamily="34" charset="0"/>
              </a:rPr>
              <a:t>MS-DOS es creado en 1981, cuando Microsoft, compañía fundada en 1975 por Bill  Gates y Paul Allen, compra </a:t>
            </a:r>
            <a:r>
              <a:rPr lang="es-ES_tradnl" dirty="0" err="1">
                <a:latin typeface="Century Gothic" pitchFamily="34" charset="0"/>
              </a:rPr>
              <a:t>unS.O</a:t>
            </a:r>
            <a:r>
              <a:rPr lang="es-ES_tradnl" dirty="0">
                <a:latin typeface="Century Gothic" pitchFamily="34" charset="0"/>
              </a:rPr>
              <a:t> llamado QDOS a Tim Paterson por 50.000 dólares y tras realizar unas pocas modificaciones lanza al </a:t>
            </a:r>
            <a:r>
              <a:rPr lang="es-ES_tradnl" dirty="0" smtClean="0">
                <a:latin typeface="Century Gothic" pitchFamily="34" charset="0"/>
              </a:rPr>
              <a:t>mercado </a:t>
            </a:r>
            <a:r>
              <a:rPr lang="es-ES_tradnl" dirty="0">
                <a:latin typeface="Century Gothic" pitchFamily="34" charset="0"/>
              </a:rPr>
              <a:t>el MS-DOS 1.0 </a:t>
            </a:r>
            <a:endParaRPr lang="es-ES" dirty="0"/>
          </a:p>
        </p:txBody>
      </p:sp>
      <p:pic>
        <p:nvPicPr>
          <p:cNvPr id="10242" name="Picture 2" descr="http://tec.nologia.com/wp-content/uploads/2008/04/cojin-msd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7275" y="1340768"/>
            <a:ext cx="4276725" cy="4333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555776" y="260648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Berlin Sans FB Demi" pitchFamily="34" charset="0"/>
              </a:rPr>
              <a:t>::</a:t>
            </a:r>
            <a:r>
              <a:rPr lang="es-ES" sz="4000" dirty="0" smtClean="0">
                <a:solidFill>
                  <a:srgbClr val="008080"/>
                </a:solidFill>
                <a:latin typeface="Berlin Sans FB Demi" pitchFamily="34" charset="0"/>
              </a:rPr>
              <a:t>Ve</a:t>
            </a:r>
            <a:r>
              <a:rPr lang="es-ES" sz="4000" dirty="0" smtClean="0">
                <a:solidFill>
                  <a:srgbClr val="FF0066"/>
                </a:solidFill>
                <a:latin typeface="Berlin Sans FB Demi" pitchFamily="34" charset="0"/>
              </a:rPr>
              <a:t>rs</a:t>
            </a:r>
            <a:r>
              <a:rPr lang="es-ES" sz="4000" dirty="0" smtClean="0">
                <a:solidFill>
                  <a:srgbClr val="009900"/>
                </a:solidFill>
                <a:latin typeface="Berlin Sans FB Demi" pitchFamily="34" charset="0"/>
              </a:rPr>
              <a:t>io</a:t>
            </a:r>
            <a:r>
              <a:rPr lang="es-ES" sz="4000" dirty="0" smtClean="0">
                <a:solidFill>
                  <a:srgbClr val="FF6600"/>
                </a:solidFill>
                <a:latin typeface="Berlin Sans FB Demi" pitchFamily="34" charset="0"/>
              </a:rPr>
              <a:t>nes</a:t>
            </a:r>
            <a:r>
              <a:rPr lang="es-ES" sz="4000" dirty="0" smtClean="0">
                <a:latin typeface="Berlin Sans FB Demi" pitchFamily="34" charset="0"/>
              </a:rPr>
              <a:t>::</a:t>
            </a:r>
            <a:endParaRPr lang="es-ES" sz="4000" dirty="0">
              <a:latin typeface="Berlin Sans FB Demi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11560" y="980728"/>
            <a:ext cx="74168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006699"/>
                </a:solidFill>
                <a:latin typeface="Century Gothic" pitchFamily="34" charset="0"/>
              </a:rPr>
              <a:t>Versión 1.0 :en </a:t>
            </a:r>
            <a:r>
              <a:rPr lang="es-ES" b="1" dirty="0" smtClean="0">
                <a:solidFill>
                  <a:srgbClr val="006699"/>
                </a:solidFill>
                <a:latin typeface="Century Gothic" pitchFamily="34" charset="0"/>
              </a:rPr>
              <a:t>agosto de 1981</a:t>
            </a:r>
            <a:endParaRPr lang="es-ES" b="1" dirty="0" smtClean="0">
              <a:solidFill>
                <a:srgbClr val="006699"/>
              </a:solidFill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Utilizaba disquetes de 180 KB y de 360 KB </a:t>
            </a:r>
          </a:p>
          <a:p>
            <a:endParaRPr lang="es-ES" dirty="0" smtClean="0">
              <a:latin typeface="Century Gothic" pitchFamily="34" charset="0"/>
            </a:endParaRPr>
          </a:p>
          <a:p>
            <a:r>
              <a:rPr lang="es-ES" b="1" dirty="0" smtClean="0">
                <a:solidFill>
                  <a:srgbClr val="FF0066"/>
                </a:solidFill>
                <a:latin typeface="Century Gothic" pitchFamily="34" charset="0"/>
              </a:rPr>
              <a:t>Versión 2.0 : </a:t>
            </a:r>
            <a:r>
              <a:rPr lang="es-ES" b="1" dirty="0" smtClean="0">
                <a:solidFill>
                  <a:srgbClr val="FF0066"/>
                </a:solidFill>
                <a:latin typeface="Century Gothic" pitchFamily="34" charset="0"/>
              </a:rPr>
              <a:t>marzo de 1983 </a:t>
            </a:r>
            <a:endParaRPr lang="es-ES" b="1" dirty="0" smtClean="0">
              <a:solidFill>
                <a:srgbClr val="FF0066"/>
              </a:solidFill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Se incluye el uso de directorios para ampliar la facilidad de operación de discos duros y disquetes</a:t>
            </a:r>
          </a:p>
          <a:p>
            <a:endParaRPr lang="es-ES" dirty="0" smtClean="0">
              <a:latin typeface="Century Gothic" pitchFamily="34" charset="0"/>
            </a:endParaRPr>
          </a:p>
          <a:p>
            <a:r>
              <a:rPr lang="es-ES" b="1" dirty="0" smtClean="0">
                <a:solidFill>
                  <a:srgbClr val="009900"/>
                </a:solidFill>
                <a:latin typeface="Century Gothic" pitchFamily="34" charset="0"/>
              </a:rPr>
              <a:t>Versión 4.0 :en </a:t>
            </a:r>
            <a:r>
              <a:rPr lang="es-ES" b="1" dirty="0" smtClean="0">
                <a:solidFill>
                  <a:srgbClr val="009900"/>
                </a:solidFill>
                <a:latin typeface="Century Gothic" pitchFamily="34" charset="0"/>
              </a:rPr>
              <a:t>noviembre de 1988 </a:t>
            </a:r>
            <a:endParaRPr lang="es-ES" b="1" dirty="0" smtClean="0">
              <a:solidFill>
                <a:srgbClr val="009900"/>
              </a:solidFill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 </a:t>
            </a:r>
            <a:r>
              <a:rPr lang="es-ES" dirty="0" smtClean="0">
                <a:latin typeface="Century Gothic" pitchFamily="34" charset="0"/>
              </a:rPr>
              <a:t>Permite reconocer discos duros de mas de 32 MB , también incluyo la posibilidad de poder utilizar mas memoria RAM. La versión 4.0 tuvo muchos errores de programación y fue poco aceptada. Los usuarios prefirieron regresar a las versiones 3.2 y 3.3.</a:t>
            </a:r>
          </a:p>
          <a:p>
            <a:endParaRPr lang="es-ES" dirty="0" smtClean="0">
              <a:latin typeface="Century Gothic" pitchFamily="34" charset="0"/>
            </a:endParaRPr>
          </a:p>
          <a:p>
            <a:r>
              <a:rPr lang="es-ES" b="1" dirty="0" smtClean="0">
                <a:solidFill>
                  <a:srgbClr val="FF6600"/>
                </a:solidFill>
                <a:latin typeface="Century Gothic" pitchFamily="34" charset="0"/>
              </a:rPr>
              <a:t>Versión 5.0 : junio </a:t>
            </a:r>
            <a:r>
              <a:rPr lang="es-ES" b="1" dirty="0" smtClean="0">
                <a:solidFill>
                  <a:srgbClr val="FF6600"/>
                </a:solidFill>
                <a:latin typeface="Century Gothic" pitchFamily="34" charset="0"/>
              </a:rPr>
              <a:t>de 1991</a:t>
            </a:r>
            <a:endParaRPr lang="es-ES" b="1" dirty="0" smtClean="0">
              <a:solidFill>
                <a:srgbClr val="FF6600"/>
              </a:solidFill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proporciona drivers para gestionar ampliaciones de memoria y se incorpora un editor de pantalla y un </a:t>
            </a:r>
            <a:r>
              <a:rPr lang="es-ES" dirty="0" err="1" smtClean="0">
                <a:latin typeface="Century Gothic" pitchFamily="34" charset="0"/>
              </a:rPr>
              <a:t>shell</a:t>
            </a:r>
            <a:r>
              <a:rPr lang="es-ES" dirty="0" smtClean="0">
                <a:latin typeface="Century Gothic" pitchFamily="34" charset="0"/>
              </a:rPr>
              <a:t> bastante potente, además de </a:t>
            </a:r>
            <a:r>
              <a:rPr lang="es-ES" dirty="0" smtClean="0">
                <a:latin typeface="Century Gothic" pitchFamily="34" charset="0"/>
              </a:rPr>
              <a:t>poder </a:t>
            </a:r>
            <a:r>
              <a:rPr lang="es-ES" dirty="0" smtClean="0">
                <a:latin typeface="Century Gothic" pitchFamily="34" charset="0"/>
              </a:rPr>
              <a:t>instalarse independientemente de la versión anterior de sistema operativo.</a:t>
            </a:r>
            <a:endParaRPr lang="es-ES" dirty="0" smtClean="0">
              <a:latin typeface="Century Gothic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23528" y="338752"/>
            <a:ext cx="784887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rgbClr val="008080"/>
                </a:solidFill>
                <a:latin typeface="Century Gothic" pitchFamily="34" charset="0"/>
                <a:cs typeface="Arial" pitchFamily="34" charset="0"/>
              </a:rPr>
              <a:t>Version</a:t>
            </a:r>
            <a:r>
              <a:rPr lang="es-ES" b="1" dirty="0" smtClean="0">
                <a:solidFill>
                  <a:srgbClr val="008080"/>
                </a:solidFill>
                <a:latin typeface="Century Gothic" pitchFamily="34" charset="0"/>
                <a:cs typeface="Arial" pitchFamily="34" charset="0"/>
              </a:rPr>
              <a:t> 6.0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i="0" u="none" strike="noStrike" cap="none" normalizeH="0" baseline="0" dirty="0" smtClean="0">
              <a:ln>
                <a:noFill/>
              </a:ln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Century Gothic" pitchFamily="34" charset="0"/>
                <a:cs typeface="Arial" pitchFamily="34" charset="0"/>
              </a:rPr>
              <a:t>La versión 6.0 se lanzó en abril de 1993 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y como contenía abundantes errores fue sustituida el mismo año por la versión 6.2.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 Las mejoras de la versión 6.0 incluyen: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herramientas</a:t>
            </a:r>
            <a:r>
              <a:rPr kumimoji="0" lang="es-ES" i="0" u="none" strike="noStrike" cap="none" normalizeH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 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de compresión de discos, </a:t>
            </a:r>
            <a:r>
              <a:rPr kumimoji="0" lang="es-ES" i="0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Tahoma" pitchFamily="34" charset="0"/>
              </a:rPr>
              <a:t>antivirus</a:t>
            </a:r>
            <a:r>
              <a:rPr kumimoji="0" lang="es-ES" i="0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 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programas de copias de </a:t>
            </a:r>
            <a:r>
              <a:rPr lang="es-ES" dirty="0" smtClean="0">
                <a:latin typeface="Century Gothic" pitchFamily="34" charset="0"/>
                <a:cs typeface="Tahoma" pitchFamily="34" charset="0"/>
              </a:rPr>
              <a:t>seguridad</a:t>
            </a:r>
            <a:r>
              <a:rPr lang="es-ES" u="sng" dirty="0" smtClean="0">
                <a:latin typeface="Century Gothic" pitchFamily="34" charset="0"/>
                <a:cs typeface="Tahoma" pitchFamily="34" charset="0"/>
              </a:rPr>
              <a:t> 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por menú, </a:t>
            </a:r>
            <a:r>
              <a:rPr kumimoji="0" lang="es-ES" i="0" u="none" strike="noStrike" cap="none" normalizeH="0" baseline="0" dirty="0" err="1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desfragmentador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  de disco y otras utilidades, como por ejemplo un </a:t>
            </a:r>
            <a:r>
              <a:rPr kumimoji="0" lang="es-ES" i="0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Tahoma" pitchFamily="34" charset="0"/>
              </a:rPr>
              <a:t>administrador 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de memoria ampliada, denominado </a:t>
            </a:r>
            <a:r>
              <a:rPr kumimoji="0" lang="es-ES" i="0" u="none" strike="noStrike" cap="none" normalizeH="0" baseline="0" dirty="0" err="1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MemMaker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 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Century Gothic" pitchFamily="34" charset="0"/>
                <a:cs typeface="Arial" pitchFamily="34" charset="0"/>
              </a:rPr>
              <a:t>A finales de 1993 se lanzó la versión 6.2 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  <a:cs typeface="Arial" pitchFamily="34" charset="0"/>
              </a:rPr>
              <a:t>con mejoras en el duplicador de espacio en disco y la posibilidad de borrar un directorio independientemente de su contenido entre otras ventajas.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39552" y="274441"/>
            <a:ext cx="7524328" cy="60016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400" b="1" i="0" strike="noStrike" cap="none" normalizeH="0" baseline="0" dirty="0" smtClean="0">
                <a:ln>
                  <a:noFill/>
                </a:ln>
                <a:effectLst/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 ::</a:t>
            </a:r>
            <a:r>
              <a:rPr lang="es-ES_tradnl" sz="2400" b="1" dirty="0" smtClean="0">
                <a:solidFill>
                  <a:srgbClr val="FF0066"/>
                </a:solidFill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Principales </a:t>
            </a:r>
            <a:r>
              <a:rPr kumimoji="0" lang="es-ES_tradnl" sz="2400" b="1" i="0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Características</a:t>
            </a:r>
            <a:r>
              <a:rPr kumimoji="0" lang="es-ES_tradnl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_tradnl" sz="2400" b="1" dirty="0" smtClean="0">
                <a:solidFill>
                  <a:srgbClr val="FF6600"/>
                </a:solidFill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s-ES_tradnl" sz="2400" b="1" i="0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e MS-DOS </a:t>
            </a:r>
            <a:r>
              <a:rPr lang="es-ES_tradnl" sz="2400" b="1" dirty="0" smtClean="0">
                <a:solidFill>
                  <a:srgbClr val="800080"/>
                </a:solidFill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s-ES_tradnl" sz="2400" b="1" i="0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n sus inicios</a:t>
            </a:r>
            <a:r>
              <a:rPr kumimoji="0" lang="es-ES_tradnl" sz="2400" b="1" i="0" strike="noStrike" cap="none" normalizeH="0" baseline="0" dirty="0" smtClean="0">
                <a:ln>
                  <a:noFill/>
                </a:ln>
                <a:effectLst/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::</a:t>
            </a:r>
            <a:endParaRPr kumimoji="0" lang="es-ES" sz="2400" b="1" i="0" strike="noStrike" cap="none" normalizeH="0" baseline="0" dirty="0" smtClean="0">
              <a:ln>
                <a:noFill/>
              </a:ln>
              <a:effectLst/>
              <a:latin typeface="Berlin Sans FB Dem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           </a:t>
            </a:r>
            <a:endParaRPr kumimoji="0" lang="es-ES" sz="2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 Dem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 Sistema operativo </a:t>
            </a:r>
            <a:r>
              <a:rPr kumimoji="0" lang="es-ES_tradnl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monotarea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es-ES_tradnl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monousuario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y </a:t>
            </a:r>
            <a:r>
              <a:rPr kumimoji="0" lang="es-ES_tradnl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monoproceso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     Interfaz modo texto</a:t>
            </a:r>
            <a:r>
              <a:rPr lang="es-ES_tradnl" sz="1600" dirty="0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§      Soporta únicamente FAT12 y FAT16</a:t>
            </a:r>
            <a:endParaRPr lang="es-ES" sz="1600" dirty="0" smtClean="0"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     Arquitectura pensada para procesadores de 16 bits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     Requerimientos del sistema bajos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     Poco Soporte de hardware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     Sólo podía ser utilizado en IBM PC compatible.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Con la aparición de WINDOWS 95 el MS-DOS se aparta a un plano secundario, aunque aun en ese mismo año 1995, aparece una nueva versión de DOS la 7.0, en la cual se proporciona soporte para nombres largos.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276</Words>
  <Application>Microsoft Office PowerPoint</Application>
  <PresentationFormat>Presentación en pantalla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ola lap top xpress</dc:creator>
  <cp:lastModifiedBy>ola lap top xpress</cp:lastModifiedBy>
  <cp:revision>11</cp:revision>
  <dcterms:created xsi:type="dcterms:W3CDTF">2010-08-29T15:56:15Z</dcterms:created>
  <dcterms:modified xsi:type="dcterms:W3CDTF">2010-08-29T17:50:46Z</dcterms:modified>
</cp:coreProperties>
</file>